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embeddedFontLst>
    <p:embeddedFont>
      <p:font typeface="Fira Mono Medium" panose="020B0609050000020004" pitchFamily="49" charset="0"/>
      <p:regular r:id="rId12"/>
    </p:embeddedFont>
    <p:embeddedFont>
      <p:font typeface="Fira Sans" panose="020B0503050000020004"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3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a:extLst>
              <a:ext uri="{FF2B5EF4-FFF2-40B4-BE49-F238E27FC236}">
                <a16:creationId xmlns:a16="http://schemas.microsoft.com/office/drawing/2014/main" id="{2E7E4D16-1D59-56CF-637B-73ADB538DAF9}"/>
              </a:ext>
            </a:extLst>
          </p:cNvPr>
          <p:cNvGrpSpPr/>
          <p:nvPr/>
        </p:nvGrpSpPr>
        <p:grpSpPr>
          <a:xfrm>
            <a:off x="0" y="3047"/>
            <a:ext cx="14630400" cy="1975485"/>
            <a:chOff x="0" y="3047"/>
            <a:chExt cx="12192000" cy="1975485"/>
          </a:xfrm>
        </p:grpSpPr>
        <p:sp>
          <p:nvSpPr>
            <p:cNvPr id="3" name="object 4">
              <a:extLst>
                <a:ext uri="{FF2B5EF4-FFF2-40B4-BE49-F238E27FC236}">
                  <a16:creationId xmlns:a16="http://schemas.microsoft.com/office/drawing/2014/main" id="{EFBFF9B7-5217-B59B-2EF8-A480617464E9}"/>
                </a:ext>
              </a:extLst>
            </p:cNvPr>
            <p:cNvSpPr/>
            <p:nvPr/>
          </p:nvSpPr>
          <p:spPr>
            <a:xfrm>
              <a:off x="10585704" y="609599"/>
              <a:ext cx="1603375" cy="1369060"/>
            </a:xfrm>
            <a:custGeom>
              <a:avLst/>
              <a:gdLst/>
              <a:ahLst/>
              <a:cxnLst/>
              <a:rect l="l" t="t" r="r" b="b"/>
              <a:pathLst>
                <a:path w="1603375" h="1369060">
                  <a:moveTo>
                    <a:pt x="1603248" y="0"/>
                  </a:moveTo>
                  <a:lnTo>
                    <a:pt x="0" y="0"/>
                  </a:lnTo>
                  <a:lnTo>
                    <a:pt x="0" y="1368552"/>
                  </a:lnTo>
                  <a:lnTo>
                    <a:pt x="1603248" y="1368552"/>
                  </a:lnTo>
                  <a:lnTo>
                    <a:pt x="1603248" y="0"/>
                  </a:lnTo>
                  <a:close/>
                </a:path>
              </a:pathLst>
            </a:custGeom>
            <a:solidFill>
              <a:srgbClr val="EF9315"/>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 name="object 5">
              <a:extLst>
                <a:ext uri="{FF2B5EF4-FFF2-40B4-BE49-F238E27FC236}">
                  <a16:creationId xmlns:a16="http://schemas.microsoft.com/office/drawing/2014/main" id="{646A2262-4FF9-50E8-22C4-AB5297E509D3}"/>
                </a:ext>
              </a:extLst>
            </p:cNvPr>
            <p:cNvPicPr/>
            <p:nvPr/>
          </p:nvPicPr>
          <p:blipFill>
            <a:blip r:embed="rId2" cstate="print"/>
            <a:stretch>
              <a:fillRect/>
            </a:stretch>
          </p:blipFill>
          <p:spPr>
            <a:xfrm>
              <a:off x="0" y="3047"/>
              <a:ext cx="12192000" cy="1383791"/>
            </a:xfrm>
            <a:prstGeom prst="rect">
              <a:avLst/>
            </a:prstGeom>
          </p:spPr>
        </p:pic>
      </p:grpSp>
      <p:sp>
        <p:nvSpPr>
          <p:cNvPr id="5" name="Text 2">
            <a:extLst>
              <a:ext uri="{FF2B5EF4-FFF2-40B4-BE49-F238E27FC236}">
                <a16:creationId xmlns:a16="http://schemas.microsoft.com/office/drawing/2014/main" id="{A88F62F7-131D-D190-D07E-BC95DE148FB8}"/>
              </a:ext>
            </a:extLst>
          </p:cNvPr>
          <p:cNvSpPr/>
          <p:nvPr/>
        </p:nvSpPr>
        <p:spPr>
          <a:xfrm>
            <a:off x="2087880" y="2585211"/>
            <a:ext cx="10614965" cy="4739639"/>
          </a:xfrm>
          <a:prstGeom prst="rect">
            <a:avLst/>
          </a:prstGeom>
          <a:noFill/>
          <a:ln/>
        </p:spPr>
        <p:txBody>
          <a:bodyPr wrap="none" lIns="0" tIns="0" rIns="0" bIns="0" rtlCol="0" anchor="t"/>
          <a:lstStyle/>
          <a:p>
            <a:pPr marL="0" indent="0" algn="ctr">
              <a:lnSpc>
                <a:spcPts val="2850"/>
              </a:lnSpc>
              <a:buNone/>
            </a:pPr>
            <a:endParaRPr lang="en-US" sz="3200" dirty="0">
              <a:solidFill>
                <a:srgbClr val="E0D6DE"/>
              </a:solidFill>
              <a:latin typeface="Fira Sans" pitchFamily="34" charset="0"/>
            </a:endParaRPr>
          </a:p>
          <a:p>
            <a:pPr marL="0" indent="0" algn="ctr">
              <a:lnSpc>
                <a:spcPts val="2850"/>
              </a:lnSpc>
              <a:buNone/>
            </a:pPr>
            <a:endParaRPr lang="en-US" sz="3200" dirty="0">
              <a:solidFill>
                <a:srgbClr val="E0D6DE"/>
              </a:solidFill>
              <a:latin typeface="Fira Sans" pitchFamily="34" charset="0"/>
            </a:endParaRPr>
          </a:p>
          <a:p>
            <a:pPr marL="0" indent="0" algn="ctr">
              <a:lnSpc>
                <a:spcPts val="2850"/>
              </a:lnSpc>
              <a:buNone/>
            </a:pPr>
            <a:r>
              <a:rPr lang="en-US" sz="3200" dirty="0">
                <a:solidFill>
                  <a:srgbClr val="E0D6DE"/>
                </a:solidFill>
                <a:latin typeface="Fira Sans" pitchFamily="34" charset="0"/>
              </a:rPr>
              <a:t>Project Name  : Weather Data Analysis</a:t>
            </a:r>
          </a:p>
          <a:p>
            <a:pPr marL="0" indent="0" algn="ctr">
              <a:lnSpc>
                <a:spcPts val="2850"/>
              </a:lnSpc>
              <a:buNone/>
            </a:pPr>
            <a:endParaRPr lang="en-US" sz="3200" dirty="0">
              <a:solidFill>
                <a:srgbClr val="E0D6DE"/>
              </a:solidFill>
              <a:latin typeface="Fira Sans" pitchFamily="34" charset="0"/>
            </a:endParaRPr>
          </a:p>
          <a:p>
            <a:pPr marL="0" indent="0" algn="ctr">
              <a:lnSpc>
                <a:spcPts val="2850"/>
              </a:lnSpc>
              <a:buNone/>
            </a:pPr>
            <a:r>
              <a:rPr lang="en-US" sz="2400" dirty="0">
                <a:solidFill>
                  <a:srgbClr val="E0D6DE"/>
                </a:solidFill>
                <a:latin typeface="Fira Sans" pitchFamily="34" charset="0"/>
              </a:rPr>
              <a:t>Subject :  Artificial Intelligence(AI101B)</a:t>
            </a:r>
          </a:p>
          <a:p>
            <a:pPr marL="0" indent="0" algn="ctr">
              <a:lnSpc>
                <a:spcPts val="2850"/>
              </a:lnSpc>
              <a:buNone/>
            </a:pPr>
            <a:endParaRPr lang="en-US" sz="2400" dirty="0">
              <a:solidFill>
                <a:srgbClr val="E0D6DE"/>
              </a:solidFill>
              <a:latin typeface="Fira Sans" pitchFamily="34" charset="0"/>
            </a:endParaRPr>
          </a:p>
          <a:p>
            <a:pPr marL="0" indent="0" algn="ctr">
              <a:lnSpc>
                <a:spcPts val="2850"/>
              </a:lnSpc>
              <a:buNone/>
            </a:pPr>
            <a:endParaRPr lang="en-US" sz="2400" dirty="0">
              <a:solidFill>
                <a:srgbClr val="E0D6DE"/>
              </a:solidFill>
              <a:latin typeface="Fira Sans" pitchFamily="34" charset="0"/>
            </a:endParaRPr>
          </a:p>
          <a:p>
            <a:pPr marL="0" indent="0" algn="ctr">
              <a:lnSpc>
                <a:spcPts val="2850"/>
              </a:lnSpc>
              <a:buNone/>
            </a:pPr>
            <a:r>
              <a:rPr lang="en-US" sz="2400" dirty="0">
                <a:solidFill>
                  <a:schemeClr val="bg1"/>
                </a:solidFill>
              </a:rPr>
              <a:t>                                                                           Project Supervisor:</a:t>
            </a:r>
          </a:p>
          <a:p>
            <a:pPr marL="0" indent="0" algn="ctr">
              <a:lnSpc>
                <a:spcPts val="2850"/>
              </a:lnSpc>
              <a:buNone/>
            </a:pPr>
            <a:r>
              <a:rPr lang="en-US" sz="2400" b="1" dirty="0">
                <a:solidFill>
                  <a:schemeClr val="bg1"/>
                </a:solidFill>
                <a:latin typeface="Fira Sans" pitchFamily="34" charset="0"/>
              </a:rPr>
              <a:t>                                                                         Dr. Komal </a:t>
            </a:r>
            <a:r>
              <a:rPr lang="en-US" sz="2400" b="1" dirty="0" err="1">
                <a:solidFill>
                  <a:schemeClr val="bg1"/>
                </a:solidFill>
                <a:latin typeface="Fira Sans" pitchFamily="34" charset="0"/>
              </a:rPr>
              <a:t>Salgotra</a:t>
            </a:r>
            <a:endParaRPr lang="en-US" sz="2400" b="1" dirty="0">
              <a:solidFill>
                <a:srgbClr val="E0D6DE"/>
              </a:solidFill>
              <a:latin typeface="Fira Sans" pitchFamily="34" charset="0"/>
            </a:endParaRPr>
          </a:p>
          <a:p>
            <a:pPr marL="0" indent="0" algn="ctr">
              <a:lnSpc>
                <a:spcPts val="2850"/>
              </a:lnSpc>
              <a:buNone/>
            </a:pPr>
            <a:endParaRPr lang="en-US" sz="3200" dirty="0">
              <a:solidFill>
                <a:srgbClr val="E0D6DE"/>
              </a:solidFill>
              <a:latin typeface="Fira Sans" pitchFamily="34" charset="0"/>
            </a:endParaRPr>
          </a:p>
          <a:p>
            <a:pPr marL="0" indent="0" algn="ctr">
              <a:lnSpc>
                <a:spcPts val="2850"/>
              </a:lnSpc>
              <a:buNone/>
            </a:pPr>
            <a:r>
              <a:rPr lang="en-US" sz="3200" dirty="0"/>
              <a:t>                       </a:t>
            </a:r>
            <a:endParaRPr lang="en-US" sz="2400" dirty="0">
              <a:solidFill>
                <a:schemeClr val="bg1"/>
              </a:solidFill>
            </a:endParaRPr>
          </a:p>
        </p:txBody>
      </p:sp>
      <p:pic>
        <p:nvPicPr>
          <p:cNvPr id="6" name="Picture 5">
            <a:extLst>
              <a:ext uri="{FF2B5EF4-FFF2-40B4-BE49-F238E27FC236}">
                <a16:creationId xmlns:a16="http://schemas.microsoft.com/office/drawing/2014/main" id="{B04B89A3-1604-7687-235D-29843F7AA01F}"/>
              </a:ext>
            </a:extLst>
          </p:cNvPr>
          <p:cNvPicPr>
            <a:picLocks noChangeAspect="1"/>
          </p:cNvPicPr>
          <p:nvPr/>
        </p:nvPicPr>
        <p:blipFill>
          <a:blip r:embed="rId3"/>
          <a:stretch>
            <a:fillRect/>
          </a:stretch>
        </p:blipFill>
        <p:spPr>
          <a:xfrm>
            <a:off x="13030200" y="6629858"/>
            <a:ext cx="1596695" cy="1596695"/>
          </a:xfrm>
          <a:prstGeom prst="rect">
            <a:avLst/>
          </a:prstGeom>
        </p:spPr>
      </p:pic>
      <p:sp>
        <p:nvSpPr>
          <p:cNvPr id="7" name="Text 2"/>
          <p:cNvSpPr/>
          <p:nvPr/>
        </p:nvSpPr>
        <p:spPr>
          <a:xfrm>
            <a:off x="3034070" y="559188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by:- Sakshi Khandelwal(202410116100175)</a:t>
            </a:r>
            <a:endParaRPr lang="en-US" sz="1750" dirty="0"/>
          </a:p>
        </p:txBody>
      </p:sp>
      <p:sp>
        <p:nvSpPr>
          <p:cNvPr id="8" name="Text 3"/>
          <p:cNvSpPr/>
          <p:nvPr/>
        </p:nvSpPr>
        <p:spPr>
          <a:xfrm>
            <a:off x="3384590" y="595479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 Priyanshu Asthana(202410116100154)</a:t>
            </a:r>
            <a:endParaRPr lang="en-US" sz="1750" dirty="0"/>
          </a:p>
        </p:txBody>
      </p:sp>
      <p:sp>
        <p:nvSpPr>
          <p:cNvPr id="9" name="Text 4"/>
          <p:cNvSpPr/>
          <p:nvPr/>
        </p:nvSpPr>
        <p:spPr>
          <a:xfrm>
            <a:off x="3384589" y="637989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  </a:t>
            </a:r>
            <a:r>
              <a:rPr lang="en-US" sz="1750">
                <a:solidFill>
                  <a:srgbClr val="E0D6DE"/>
                </a:solidFill>
                <a:latin typeface="Fira Sans" pitchFamily="34" charset="0"/>
                <a:ea typeface="Fira Sans" pitchFamily="34" charset="-122"/>
                <a:cs typeface="Fira Sans" pitchFamily="34" charset="-120"/>
              </a:rPr>
              <a:t>Sanaya Dwivedi(202410116100184)</a:t>
            </a:r>
            <a:endParaRPr lang="en-US" sz="1750" dirty="0"/>
          </a:p>
        </p:txBody>
      </p:sp>
    </p:spTree>
    <p:extLst>
      <p:ext uri="{BB962C8B-B14F-4D97-AF65-F5344CB8AC3E}">
        <p14:creationId xmlns:p14="http://schemas.microsoft.com/office/powerpoint/2010/main" val="3493018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725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Pandas Data Analysis: Weather Dataset</a:t>
            </a:r>
            <a:endParaRPr lang="en-US" sz="4450" dirty="0"/>
          </a:p>
        </p:txBody>
      </p:sp>
      <p:sp>
        <p:nvSpPr>
          <p:cNvPr id="4" name="Text 1"/>
          <p:cNvSpPr/>
          <p:nvPr/>
        </p:nvSpPr>
        <p:spPr>
          <a:xfrm>
            <a:off x="793790" y="2614970"/>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 This presentation will guide you through a data analysis of a weather dataset using Pandas, focusing on common tasks such as handling missing data, exploring unique values, filtering records, and calculating descriptive statistics. We will also cover visualizing trends and distributions using graphs and charts. Each section provides clear instructions with code examples to help you understand and apply the techniques effectively. By the end, you will have a solid foundation for performing exploratory data analysis on similar datasets.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4766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Handling Missing Values</a:t>
            </a:r>
            <a:endParaRPr lang="en-US" sz="4450" dirty="0"/>
          </a:p>
        </p:txBody>
      </p:sp>
      <p:sp>
        <p:nvSpPr>
          <p:cNvPr id="4" name="Text 1"/>
          <p:cNvSpPr/>
          <p:nvPr/>
        </p:nvSpPr>
        <p:spPr>
          <a:xfrm>
            <a:off x="6280190" y="310538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Missing data is a common problem in real-world datasets. Pandas provides tools to identify and handle these </a:t>
            </a:r>
            <a:r>
              <a:rPr lang="en-US" sz="1750" b="1" dirty="0">
                <a:solidFill>
                  <a:srgbClr val="E0D6DE"/>
                </a:solidFill>
                <a:latin typeface="Fira Sans" pitchFamily="34" charset="0"/>
                <a:ea typeface="Fira Sans" pitchFamily="34" charset="-122"/>
                <a:cs typeface="Fira Sans" pitchFamily="34" charset="-120"/>
              </a:rPr>
              <a:t>null</a:t>
            </a:r>
            <a:r>
              <a:rPr lang="en-US" sz="1750" dirty="0">
                <a:solidFill>
                  <a:srgbClr val="E0D6DE"/>
                </a:solidFill>
                <a:latin typeface="Fira Sans" pitchFamily="34" charset="0"/>
                <a:ea typeface="Fira Sans" pitchFamily="34" charset="-122"/>
                <a:cs typeface="Fira Sans" pitchFamily="34" charset="-120"/>
              </a:rPr>
              <a:t> values. To check for </a:t>
            </a:r>
            <a:r>
              <a:rPr lang="en-US" sz="1750" b="1" dirty="0">
                <a:solidFill>
                  <a:srgbClr val="E0D6DE"/>
                </a:solidFill>
                <a:latin typeface="Fira Sans" pitchFamily="34" charset="0"/>
                <a:ea typeface="Fira Sans" pitchFamily="34" charset="-122"/>
                <a:cs typeface="Fira Sans" pitchFamily="34" charset="-120"/>
              </a:rPr>
              <a:t>null</a:t>
            </a:r>
            <a:r>
              <a:rPr lang="en-US" sz="1750" dirty="0">
                <a:solidFill>
                  <a:srgbClr val="E0D6DE"/>
                </a:solidFill>
                <a:latin typeface="Fira Sans" pitchFamily="34" charset="0"/>
                <a:ea typeface="Fira Sans" pitchFamily="34" charset="-122"/>
                <a:cs typeface="Fira Sans" pitchFamily="34" charset="-120"/>
              </a:rPr>
              <a:t> values, use the </a:t>
            </a:r>
            <a:r>
              <a:rPr lang="en-US" sz="1750" b="1" dirty="0">
                <a:solidFill>
                  <a:srgbClr val="E0D6DE"/>
                </a:solidFill>
                <a:latin typeface="Fira Sans" pitchFamily="34" charset="0"/>
                <a:ea typeface="Fira Sans" pitchFamily="34" charset="-122"/>
                <a:cs typeface="Fira Sans" pitchFamily="34" charset="-120"/>
              </a:rPr>
              <a:t>isnull()</a:t>
            </a:r>
            <a:r>
              <a:rPr lang="en-US" sz="1750" dirty="0">
                <a:solidFill>
                  <a:srgbClr val="E0D6DE"/>
                </a:solidFill>
                <a:latin typeface="Fira Sans" pitchFamily="34" charset="0"/>
                <a:ea typeface="Fira Sans" pitchFamily="34" charset="-122"/>
                <a:cs typeface="Fira Sans" pitchFamily="34" charset="-120"/>
              </a:rPr>
              <a:t> function. This will return a </a:t>
            </a:r>
            <a:r>
              <a:rPr lang="en-US" sz="1750" b="1" dirty="0">
                <a:solidFill>
                  <a:srgbClr val="E0D6DE"/>
                </a:solidFill>
                <a:latin typeface="Fira Sans" pitchFamily="34" charset="0"/>
                <a:ea typeface="Fira Sans" pitchFamily="34" charset="-122"/>
                <a:cs typeface="Fira Sans" pitchFamily="34" charset="-120"/>
              </a:rPr>
              <a:t>boolean</a:t>
            </a:r>
            <a:r>
              <a:rPr lang="en-US" sz="1750" dirty="0">
                <a:solidFill>
                  <a:srgbClr val="E0D6DE"/>
                </a:solidFill>
                <a:latin typeface="Fira Sans" pitchFamily="34" charset="0"/>
                <a:ea typeface="Fira Sans" pitchFamily="34" charset="-122"/>
                <a:cs typeface="Fira Sans" pitchFamily="34" charset="-120"/>
              </a:rPr>
              <a:t> mask indicating where </a:t>
            </a:r>
            <a:r>
              <a:rPr lang="en-US" sz="1750" b="1" dirty="0">
                <a:solidFill>
                  <a:srgbClr val="E0D6DE"/>
                </a:solidFill>
                <a:latin typeface="Fira Sans" pitchFamily="34" charset="0"/>
                <a:ea typeface="Fira Sans" pitchFamily="34" charset="-122"/>
                <a:cs typeface="Fira Sans" pitchFamily="34" charset="-120"/>
              </a:rPr>
              <a:t>null</a:t>
            </a:r>
            <a:r>
              <a:rPr lang="en-US" sz="1750" dirty="0">
                <a:solidFill>
                  <a:srgbClr val="E0D6DE"/>
                </a:solidFill>
                <a:latin typeface="Fira Sans" pitchFamily="34" charset="0"/>
                <a:ea typeface="Fira Sans" pitchFamily="34" charset="-122"/>
                <a:cs typeface="Fira Sans" pitchFamily="34" charset="-120"/>
              </a:rPr>
              <a:t> values exist.</a:t>
            </a:r>
            <a:endParaRPr lang="en-US" sz="1750" dirty="0"/>
          </a:p>
        </p:txBody>
      </p:sp>
      <p:sp>
        <p:nvSpPr>
          <p:cNvPr id="5" name="Text 2"/>
          <p:cNvSpPr/>
          <p:nvPr/>
        </p:nvSpPr>
        <p:spPr>
          <a:xfrm>
            <a:off x="6280190" y="481214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To remove rows with any </a:t>
            </a:r>
            <a:r>
              <a:rPr lang="en-US" sz="1750" b="1" dirty="0">
                <a:solidFill>
                  <a:srgbClr val="E0D6DE"/>
                </a:solidFill>
                <a:latin typeface="Fira Sans" pitchFamily="34" charset="0"/>
                <a:ea typeface="Fira Sans" pitchFamily="34" charset="-122"/>
                <a:cs typeface="Fira Sans" pitchFamily="34" charset="-120"/>
              </a:rPr>
              <a:t>null</a:t>
            </a:r>
            <a:r>
              <a:rPr lang="en-US" sz="1750" dirty="0">
                <a:solidFill>
                  <a:srgbClr val="E0D6DE"/>
                </a:solidFill>
                <a:latin typeface="Fira Sans" pitchFamily="34" charset="0"/>
                <a:ea typeface="Fira Sans" pitchFamily="34" charset="-122"/>
                <a:cs typeface="Fira Sans" pitchFamily="34" charset="-120"/>
              </a:rPr>
              <a:t> values, use the </a:t>
            </a:r>
            <a:r>
              <a:rPr lang="en-US" sz="1750" b="1" dirty="0">
                <a:solidFill>
                  <a:srgbClr val="E0D6DE"/>
                </a:solidFill>
                <a:latin typeface="Fira Sans" pitchFamily="34" charset="0"/>
                <a:ea typeface="Fira Sans" pitchFamily="34" charset="-122"/>
                <a:cs typeface="Fira Sans" pitchFamily="34" charset="-120"/>
              </a:rPr>
              <a:t>dropna()</a:t>
            </a:r>
            <a:r>
              <a:rPr lang="en-US" sz="1750" dirty="0">
                <a:solidFill>
                  <a:srgbClr val="E0D6DE"/>
                </a:solidFill>
                <a:latin typeface="Fira Sans" pitchFamily="34" charset="0"/>
                <a:ea typeface="Fira Sans" pitchFamily="34" charset="-122"/>
                <a:cs typeface="Fira Sans" pitchFamily="34" charset="-120"/>
              </a:rPr>
              <a:t> function. This creates a new DataFrame without the </a:t>
            </a:r>
            <a:r>
              <a:rPr lang="en-US" sz="1750" b="1" dirty="0">
                <a:solidFill>
                  <a:srgbClr val="E0D6DE"/>
                </a:solidFill>
                <a:latin typeface="Fira Sans" pitchFamily="34" charset="0"/>
                <a:ea typeface="Fira Sans" pitchFamily="34" charset="-122"/>
                <a:cs typeface="Fira Sans" pitchFamily="34" charset="-120"/>
              </a:rPr>
              <a:t>null</a:t>
            </a:r>
            <a:r>
              <a:rPr lang="en-US" sz="1750" dirty="0">
                <a:solidFill>
                  <a:srgbClr val="E0D6DE"/>
                </a:solidFill>
                <a:latin typeface="Fira Sans" pitchFamily="34" charset="0"/>
                <a:ea typeface="Fira Sans" pitchFamily="34" charset="-122"/>
                <a:cs typeface="Fira Sans" pitchFamily="34" charset="-120"/>
              </a:rPr>
              <a:t> values. This is important in cleaning a dataset for further analysis or visualizations.</a:t>
            </a:r>
            <a:endParaRPr lang="en-US" sz="1750" dirty="0"/>
          </a:p>
        </p:txBody>
      </p:sp>
      <p:sp>
        <p:nvSpPr>
          <p:cNvPr id="6" name="Text 3"/>
          <p:cNvSpPr/>
          <p:nvPr/>
        </p:nvSpPr>
        <p:spPr>
          <a:xfrm>
            <a:off x="6280190" y="615600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data.dropna(inplace = True)</a:t>
            </a:r>
            <a:endParaRPr lang="en-US" sz="1750" dirty="0"/>
          </a:p>
        </p:txBody>
      </p:sp>
      <p:pic>
        <p:nvPicPr>
          <p:cNvPr id="9" name="Picture 8">
            <a:extLst>
              <a:ext uri="{FF2B5EF4-FFF2-40B4-BE49-F238E27FC236}">
                <a16:creationId xmlns:a16="http://schemas.microsoft.com/office/drawing/2014/main" id="{9AB3D3AF-6BDD-5E90-D320-6D25541F0D46}"/>
              </a:ext>
            </a:extLst>
          </p:cNvPr>
          <p:cNvPicPr>
            <a:picLocks noChangeAspect="1"/>
          </p:cNvPicPr>
          <p:nvPr/>
        </p:nvPicPr>
        <p:blipFill>
          <a:blip r:embed="rId4"/>
          <a:stretch>
            <a:fillRect/>
          </a:stretch>
        </p:blipFill>
        <p:spPr>
          <a:xfrm>
            <a:off x="12954000" y="7035257"/>
            <a:ext cx="1676400" cy="11827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291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Exploring Unique Weather Conditions</a:t>
            </a:r>
            <a:endParaRPr lang="en-US" sz="4450" dirty="0"/>
          </a:p>
        </p:txBody>
      </p:sp>
      <p:sp>
        <p:nvSpPr>
          <p:cNvPr id="4" name="Text 1"/>
          <p:cNvSpPr/>
          <p:nvPr/>
        </p:nvSpPr>
        <p:spPr>
          <a:xfrm>
            <a:off x="793790" y="328683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Understanding the different categories within a dataset is crucial for analysis. For the 'Weather Condition' column, you can find the unique instances using the </a:t>
            </a:r>
            <a:r>
              <a:rPr lang="en-US" sz="1750" b="1" dirty="0">
                <a:solidFill>
                  <a:srgbClr val="E0D6DE"/>
                </a:solidFill>
                <a:latin typeface="Fira Sans" pitchFamily="34" charset="0"/>
                <a:ea typeface="Fira Sans" pitchFamily="34" charset="-122"/>
                <a:cs typeface="Fira Sans" pitchFamily="34" charset="-120"/>
              </a:rPr>
              <a:t>unique()</a:t>
            </a:r>
            <a:r>
              <a:rPr lang="en-US" sz="1750" dirty="0">
                <a:solidFill>
                  <a:srgbClr val="E0D6DE"/>
                </a:solidFill>
                <a:latin typeface="Fira Sans" pitchFamily="34" charset="0"/>
                <a:ea typeface="Fira Sans" pitchFamily="34" charset="-122"/>
                <a:cs typeface="Fira Sans" pitchFamily="34" charset="-120"/>
              </a:rPr>
              <a:t> function.</a:t>
            </a:r>
            <a:endParaRPr lang="en-US" sz="1750" dirty="0"/>
          </a:p>
        </p:txBody>
      </p:sp>
      <p:sp>
        <p:nvSpPr>
          <p:cNvPr id="5" name="Text 2"/>
          <p:cNvSpPr/>
          <p:nvPr/>
        </p:nvSpPr>
        <p:spPr>
          <a:xfrm>
            <a:off x="793790" y="463069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will give you a list of all the different weather types recorded in the dataset, such as 'Clear', 'Cloudy', 'Rain', or 'Snow'. Analyzing these unique values can highlight the various conditions present in the data.</a:t>
            </a:r>
            <a:endParaRPr lang="en-US" sz="1750" dirty="0"/>
          </a:p>
        </p:txBody>
      </p:sp>
      <p:sp>
        <p:nvSpPr>
          <p:cNvPr id="6" name="Text 3"/>
          <p:cNvSpPr/>
          <p:nvPr/>
        </p:nvSpPr>
        <p:spPr>
          <a:xfrm>
            <a:off x="793790" y="5974556"/>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data['Weather Condition'].unique()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021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Renaming Columns</a:t>
            </a:r>
            <a:endParaRPr lang="en-US" sz="4450" dirty="0"/>
          </a:p>
        </p:txBody>
      </p:sp>
      <p:sp>
        <p:nvSpPr>
          <p:cNvPr id="4" name="Text 1"/>
          <p:cNvSpPr/>
          <p:nvPr/>
        </p:nvSpPr>
        <p:spPr>
          <a:xfrm>
            <a:off x="6280190" y="275105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Column names should be descriptive and easy to understand. To rename a column, use the </a:t>
            </a:r>
            <a:r>
              <a:rPr lang="en-US" sz="1750" b="1" dirty="0">
                <a:solidFill>
                  <a:srgbClr val="E0D6DE"/>
                </a:solidFill>
                <a:latin typeface="Fira Sans" pitchFamily="34" charset="0"/>
                <a:ea typeface="Fira Sans" pitchFamily="34" charset="-122"/>
                <a:cs typeface="Fira Sans" pitchFamily="34" charset="-120"/>
              </a:rPr>
              <a:t>rename()</a:t>
            </a:r>
            <a:r>
              <a:rPr lang="en-US" sz="1750" dirty="0">
                <a:solidFill>
                  <a:srgbClr val="E0D6DE"/>
                </a:solidFill>
                <a:latin typeface="Fira Sans" pitchFamily="34" charset="0"/>
                <a:ea typeface="Fira Sans" pitchFamily="34" charset="-122"/>
                <a:cs typeface="Fira Sans" pitchFamily="34" charset="-120"/>
              </a:rPr>
              <a:t> function. This function takes a </a:t>
            </a:r>
            <a:r>
              <a:rPr lang="en-US" sz="1750" b="1" dirty="0">
                <a:solidFill>
                  <a:srgbClr val="E0D6DE"/>
                </a:solidFill>
                <a:latin typeface="Fira Sans" pitchFamily="34" charset="0"/>
                <a:ea typeface="Fira Sans" pitchFamily="34" charset="-122"/>
                <a:cs typeface="Fira Sans" pitchFamily="34" charset="-120"/>
              </a:rPr>
              <a:t>dictionary</a:t>
            </a:r>
            <a:r>
              <a:rPr lang="en-US" sz="1750" dirty="0">
                <a:solidFill>
                  <a:srgbClr val="E0D6DE"/>
                </a:solidFill>
                <a:latin typeface="Fira Sans" pitchFamily="34" charset="0"/>
                <a:ea typeface="Fira Sans" pitchFamily="34" charset="-122"/>
                <a:cs typeface="Fira Sans" pitchFamily="34" charset="-120"/>
              </a:rPr>
              <a:t> where the keys are the old column names and the values are the new column names.</a:t>
            </a:r>
            <a:endParaRPr lang="en-US" sz="1750" dirty="0"/>
          </a:p>
        </p:txBody>
      </p:sp>
      <p:sp>
        <p:nvSpPr>
          <p:cNvPr id="5" name="Text 2"/>
          <p:cNvSpPr/>
          <p:nvPr/>
        </p:nvSpPr>
        <p:spPr>
          <a:xfrm>
            <a:off x="6280190" y="445781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Renaming improves readability and makes it easier to reference columns in your code, ensuring clearer and more maintainable data analysis scripts.</a:t>
            </a:r>
            <a:endParaRPr lang="en-US" sz="1750" dirty="0"/>
          </a:p>
        </p:txBody>
      </p:sp>
      <p:sp>
        <p:nvSpPr>
          <p:cNvPr id="6" name="Text 3"/>
          <p:cNvSpPr/>
          <p:nvPr/>
        </p:nvSpPr>
        <p:spPr>
          <a:xfrm>
            <a:off x="6280190" y="580167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data.rename(columns = {'Weather' : 'Weather Condition'}, inplace = True)</a:t>
            </a:r>
            <a:endParaRPr lang="en-US" sz="1750" dirty="0"/>
          </a:p>
        </p:txBody>
      </p:sp>
      <p:pic>
        <p:nvPicPr>
          <p:cNvPr id="7" name="Picture 6">
            <a:extLst>
              <a:ext uri="{FF2B5EF4-FFF2-40B4-BE49-F238E27FC236}">
                <a16:creationId xmlns:a16="http://schemas.microsoft.com/office/drawing/2014/main" id="{11589749-A581-2B72-BBEF-7A1E8B357D28}"/>
              </a:ext>
            </a:extLst>
          </p:cNvPr>
          <p:cNvPicPr>
            <a:picLocks noChangeAspect="1"/>
          </p:cNvPicPr>
          <p:nvPr/>
        </p:nvPicPr>
        <p:blipFill>
          <a:blip r:embed="rId4"/>
          <a:stretch>
            <a:fillRect/>
          </a:stretch>
        </p:blipFill>
        <p:spPr>
          <a:xfrm>
            <a:off x="12694920" y="6777988"/>
            <a:ext cx="1935480" cy="14516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291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Filtering Data by Weather Condition</a:t>
            </a:r>
            <a:endParaRPr lang="en-US" sz="4450" dirty="0"/>
          </a:p>
        </p:txBody>
      </p:sp>
      <p:sp>
        <p:nvSpPr>
          <p:cNvPr id="4" name="Text 1"/>
          <p:cNvSpPr/>
          <p:nvPr/>
        </p:nvSpPr>
        <p:spPr>
          <a:xfrm>
            <a:off x="793790" y="328683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Filtering allows you to select specific subsets of your data based on certain conditions. To find all records where the weather was exactly clear, you can use </a:t>
            </a:r>
            <a:r>
              <a:rPr lang="en-US" sz="1750" b="1" dirty="0">
                <a:solidFill>
                  <a:srgbClr val="E0D6DE"/>
                </a:solidFill>
                <a:latin typeface="Fira Sans" pitchFamily="34" charset="0"/>
                <a:ea typeface="Fira Sans" pitchFamily="34" charset="-122"/>
                <a:cs typeface="Fira Sans" pitchFamily="34" charset="-120"/>
              </a:rPr>
              <a:t>boolean</a:t>
            </a:r>
            <a:r>
              <a:rPr lang="en-US" sz="1750" dirty="0">
                <a:solidFill>
                  <a:srgbClr val="E0D6DE"/>
                </a:solidFill>
                <a:latin typeface="Fira Sans" pitchFamily="34" charset="0"/>
                <a:ea typeface="Fira Sans" pitchFamily="34" charset="-122"/>
                <a:cs typeface="Fira Sans" pitchFamily="34" charset="-120"/>
              </a:rPr>
              <a:t> indexing.</a:t>
            </a:r>
            <a:endParaRPr lang="en-US" sz="1750" dirty="0"/>
          </a:p>
        </p:txBody>
      </p:sp>
      <p:sp>
        <p:nvSpPr>
          <p:cNvPr id="5" name="Text 2"/>
          <p:cNvSpPr/>
          <p:nvPr/>
        </p:nvSpPr>
        <p:spPr>
          <a:xfrm>
            <a:off x="793790" y="463069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This creates a new DataFrame containing only the rows that meet the specified weather condition. Filtering is a powerful way to focus on particular events or patterns in your data.</a:t>
            </a:r>
            <a:endParaRPr lang="en-US" sz="1750" dirty="0"/>
          </a:p>
        </p:txBody>
      </p:sp>
      <p:sp>
        <p:nvSpPr>
          <p:cNvPr id="6" name="Text 3"/>
          <p:cNvSpPr/>
          <p:nvPr/>
        </p:nvSpPr>
        <p:spPr>
          <a:xfrm>
            <a:off x="793790" y="5974556"/>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data[data['Weather Condition'] == 'Clear']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105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Calculating Descriptive Statistics</a:t>
            </a:r>
            <a:endParaRPr lang="en-US" sz="4450" dirty="0"/>
          </a:p>
        </p:txBody>
      </p:sp>
      <p:sp>
        <p:nvSpPr>
          <p:cNvPr id="4" name="Text 1"/>
          <p:cNvSpPr/>
          <p:nvPr/>
        </p:nvSpPr>
        <p:spPr>
          <a:xfrm>
            <a:off x="793790" y="346829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Descriptive statistics provide insights into the central tendency and variability of your data. The </a:t>
            </a:r>
            <a:r>
              <a:rPr lang="en-US" sz="1750" b="1" dirty="0">
                <a:solidFill>
                  <a:srgbClr val="E0D6DE"/>
                </a:solidFill>
                <a:latin typeface="Fira Sans" pitchFamily="34" charset="0"/>
                <a:ea typeface="Fira Sans" pitchFamily="34" charset="-122"/>
                <a:cs typeface="Fira Sans" pitchFamily="34" charset="-120"/>
              </a:rPr>
              <a:t>mean</a:t>
            </a:r>
            <a:r>
              <a:rPr lang="en-US" sz="1750" dirty="0">
                <a:solidFill>
                  <a:srgbClr val="E0D6DE"/>
                </a:solidFill>
                <a:latin typeface="Fira Sans" pitchFamily="34" charset="0"/>
                <a:ea typeface="Fira Sans" pitchFamily="34" charset="-122"/>
                <a:cs typeface="Fira Sans" pitchFamily="34" charset="-120"/>
              </a:rPr>
              <a:t> temperature, wind speed, and visibility can be calculated using the </a:t>
            </a:r>
            <a:r>
              <a:rPr lang="en-US" sz="1750" b="1" dirty="0">
                <a:solidFill>
                  <a:srgbClr val="E0D6DE"/>
                </a:solidFill>
                <a:latin typeface="Fira Sans" pitchFamily="34" charset="0"/>
                <a:ea typeface="Fira Sans" pitchFamily="34" charset="-122"/>
                <a:cs typeface="Fira Sans" pitchFamily="34" charset="-120"/>
              </a:rPr>
              <a:t>mean()</a:t>
            </a:r>
            <a:r>
              <a:rPr lang="en-US" sz="1750" dirty="0">
                <a:solidFill>
                  <a:srgbClr val="E0D6DE"/>
                </a:solidFill>
                <a:latin typeface="Fira Sans" pitchFamily="34" charset="0"/>
                <a:ea typeface="Fira Sans" pitchFamily="34" charset="-122"/>
                <a:cs typeface="Fira Sans" pitchFamily="34" charset="-120"/>
              </a:rPr>
              <a:t> function.</a:t>
            </a:r>
            <a:endParaRPr lang="en-US" sz="1750" dirty="0"/>
          </a:p>
        </p:txBody>
      </p:sp>
      <p:sp>
        <p:nvSpPr>
          <p:cNvPr id="5" name="Text 2"/>
          <p:cNvSpPr/>
          <p:nvPr/>
        </p:nvSpPr>
        <p:spPr>
          <a:xfrm>
            <a:off x="793790" y="481214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These statistics summarize the average conditions in the dataset, providing a quick overview of typical weather patterns.</a:t>
            </a:r>
            <a:endParaRPr lang="en-US" sz="1750" dirty="0"/>
          </a:p>
        </p:txBody>
      </p:sp>
      <p:sp>
        <p:nvSpPr>
          <p:cNvPr id="6" name="Text 3"/>
          <p:cNvSpPr/>
          <p:nvPr/>
        </p:nvSpPr>
        <p:spPr>
          <a:xfrm>
            <a:off x="793790" y="5793105"/>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data[['Temperature', 'Wind Speed', 'Visibility']].mean()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73116"/>
            <a:ext cx="10205561" cy="708779"/>
          </a:xfrm>
          <a:prstGeom prst="rect">
            <a:avLst/>
          </a:prstGeom>
          <a:noFill/>
          <a:ln/>
        </p:spPr>
        <p:txBody>
          <a:bodyPr wrap="non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Analyzing Variance of Pressure</a:t>
            </a:r>
            <a:endParaRPr lang="en-US" sz="4450" dirty="0"/>
          </a:p>
        </p:txBody>
      </p:sp>
      <p:sp>
        <p:nvSpPr>
          <p:cNvPr id="4" name="Text 1"/>
          <p:cNvSpPr/>
          <p:nvPr/>
        </p:nvSpPr>
        <p:spPr>
          <a:xfrm>
            <a:off x="793790" y="502205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Variance measures the spread or dispersion of data points around the mean. To find the variance of the 'Pressure' column, use the </a:t>
            </a:r>
            <a:r>
              <a:rPr lang="en-US" sz="1750" b="1" dirty="0">
                <a:solidFill>
                  <a:srgbClr val="E0D6DE"/>
                </a:solidFill>
                <a:latin typeface="Fira Sans" pitchFamily="34" charset="0"/>
                <a:ea typeface="Fira Sans" pitchFamily="34" charset="-122"/>
                <a:cs typeface="Fira Sans" pitchFamily="34" charset="-120"/>
              </a:rPr>
              <a:t>var()</a:t>
            </a:r>
            <a:r>
              <a:rPr lang="en-US" sz="1750" dirty="0">
                <a:solidFill>
                  <a:srgbClr val="E0D6DE"/>
                </a:solidFill>
                <a:latin typeface="Fira Sans" pitchFamily="34" charset="0"/>
                <a:ea typeface="Fira Sans" pitchFamily="34" charset="-122"/>
                <a:cs typeface="Fira Sans" pitchFamily="34" charset="-120"/>
              </a:rPr>
              <a:t> function. This provides insight into how much the pressure varies within the dataset, indicating the stability or fluctuation of atmospheric conditions.</a:t>
            </a:r>
            <a:endParaRPr lang="en-US" sz="1750" dirty="0"/>
          </a:p>
        </p:txBody>
      </p:sp>
      <p:sp>
        <p:nvSpPr>
          <p:cNvPr id="5" name="Text 2"/>
          <p:cNvSpPr/>
          <p:nvPr/>
        </p:nvSpPr>
        <p:spPr>
          <a:xfrm>
            <a:off x="793790" y="6365915"/>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data['Pressure'].var()</a:t>
            </a:r>
            <a:endParaRPr lang="en-US" sz="1750" dirty="0"/>
          </a:p>
        </p:txBody>
      </p:sp>
      <p:pic>
        <p:nvPicPr>
          <p:cNvPr id="6" name="Picture 5">
            <a:extLst>
              <a:ext uri="{FF2B5EF4-FFF2-40B4-BE49-F238E27FC236}">
                <a16:creationId xmlns:a16="http://schemas.microsoft.com/office/drawing/2014/main" id="{DFAF12C5-0C8E-5B3A-45A7-2F7217A36D73}"/>
              </a:ext>
            </a:extLst>
          </p:cNvPr>
          <p:cNvPicPr>
            <a:picLocks noChangeAspect="1"/>
          </p:cNvPicPr>
          <p:nvPr/>
        </p:nvPicPr>
        <p:blipFill>
          <a:blip r:embed="rId4"/>
          <a:stretch>
            <a:fillRect/>
          </a:stretch>
        </p:blipFill>
        <p:spPr>
          <a:xfrm>
            <a:off x="12786360" y="6449735"/>
            <a:ext cx="1844040" cy="1844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965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Combining Conditions for Data Extraction</a:t>
            </a:r>
            <a:endParaRPr lang="en-US" sz="4450" dirty="0"/>
          </a:p>
        </p:txBody>
      </p:sp>
      <p:sp>
        <p:nvSpPr>
          <p:cNvPr id="4" name="Text 1"/>
          <p:cNvSpPr/>
          <p:nvPr/>
        </p:nvSpPr>
        <p:spPr>
          <a:xfrm>
            <a:off x="6280190" y="377737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Extracting data based on multiple conditions can reveal more complex patterns. You can find days where the wind speed was more than 30 km/h </a:t>
            </a:r>
            <a:r>
              <a:rPr lang="en-US" sz="1750" b="1" dirty="0">
                <a:solidFill>
                  <a:srgbClr val="E0D6DE"/>
                </a:solidFill>
                <a:latin typeface="Fira Sans" pitchFamily="34" charset="0"/>
                <a:ea typeface="Fira Sans" pitchFamily="34" charset="-122"/>
                <a:cs typeface="Fira Sans" pitchFamily="34" charset="-120"/>
              </a:rPr>
              <a:t>and</a:t>
            </a:r>
            <a:r>
              <a:rPr lang="en-US" sz="1750" dirty="0">
                <a:solidFill>
                  <a:srgbClr val="E0D6DE"/>
                </a:solidFill>
                <a:latin typeface="Fira Sans" pitchFamily="34" charset="0"/>
                <a:ea typeface="Fira Sans" pitchFamily="34" charset="-122"/>
                <a:cs typeface="Fira Sans" pitchFamily="34" charset="-120"/>
              </a:rPr>
              <a:t> the temperature was greater than 0°C by combining </a:t>
            </a:r>
            <a:r>
              <a:rPr lang="en-US" sz="1750" b="1" dirty="0">
                <a:solidFill>
                  <a:srgbClr val="E0D6DE"/>
                </a:solidFill>
                <a:latin typeface="Fira Sans" pitchFamily="34" charset="0"/>
                <a:ea typeface="Fira Sans" pitchFamily="34" charset="-122"/>
                <a:cs typeface="Fira Sans" pitchFamily="34" charset="-120"/>
              </a:rPr>
              <a:t>boolean</a:t>
            </a:r>
            <a:r>
              <a:rPr lang="en-US" sz="1750" dirty="0">
                <a:solidFill>
                  <a:srgbClr val="E0D6DE"/>
                </a:solidFill>
                <a:latin typeface="Fira Sans" pitchFamily="34" charset="0"/>
                <a:ea typeface="Fira Sans" pitchFamily="34" charset="-122"/>
                <a:cs typeface="Fira Sans" pitchFamily="34" charset="-120"/>
              </a:rPr>
              <a:t> conditions.</a:t>
            </a:r>
            <a:endParaRPr lang="en-US" sz="1750" dirty="0"/>
          </a:p>
        </p:txBody>
      </p:sp>
      <p:sp>
        <p:nvSpPr>
          <p:cNvPr id="5" name="Text 2"/>
          <p:cNvSpPr/>
          <p:nvPr/>
        </p:nvSpPr>
        <p:spPr>
          <a:xfrm>
            <a:off x="6280190" y="548413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E0D6DE"/>
                </a:solidFill>
                <a:latin typeface="Fira Sans" pitchFamily="34" charset="0"/>
                <a:ea typeface="Fira Sans" pitchFamily="34" charset="-122"/>
                <a:cs typeface="Fira Sans" pitchFamily="34" charset="-120"/>
              </a:rPr>
              <a:t>Example:</a:t>
            </a:r>
            <a:r>
              <a:rPr lang="en-US" sz="1750" dirty="0">
                <a:solidFill>
                  <a:srgbClr val="E0D6DE"/>
                </a:solidFill>
                <a:latin typeface="Fira Sans" pitchFamily="34" charset="0"/>
                <a:ea typeface="Fira Sans" pitchFamily="34" charset="-122"/>
                <a:cs typeface="Fira Sans" pitchFamily="34" charset="-120"/>
              </a:rPr>
              <a:t>
data[(data['Wind Speed'] &gt; 30) &amp; (data['Temperature'] &gt; 0)]</a:t>
            </a:r>
            <a:endParaRPr lang="en-US" sz="1750" dirty="0"/>
          </a:p>
        </p:txBody>
      </p:sp>
      <p:pic>
        <p:nvPicPr>
          <p:cNvPr id="6" name="Picture 5">
            <a:extLst>
              <a:ext uri="{FF2B5EF4-FFF2-40B4-BE49-F238E27FC236}">
                <a16:creationId xmlns:a16="http://schemas.microsoft.com/office/drawing/2014/main" id="{BAB919CE-E1D7-8D54-DEFA-DEE4A20112B5}"/>
              </a:ext>
            </a:extLst>
          </p:cNvPr>
          <p:cNvPicPr>
            <a:picLocks noChangeAspect="1"/>
          </p:cNvPicPr>
          <p:nvPr/>
        </p:nvPicPr>
        <p:blipFill>
          <a:blip r:embed="rId4"/>
          <a:stretch>
            <a:fillRect/>
          </a:stretch>
        </p:blipFill>
        <p:spPr>
          <a:xfrm>
            <a:off x="12954000" y="7086600"/>
            <a:ext cx="1676400" cy="1143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698</Words>
  <Application>Microsoft Office PowerPoint</Application>
  <PresentationFormat>Custom</PresentationFormat>
  <Paragraphs>50</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Fira Sans</vt:lpstr>
      <vt:lpstr>Arial</vt:lpstr>
      <vt:lpstr>Fira Mono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Priyanshu Asthana</cp:lastModifiedBy>
  <cp:revision>3</cp:revision>
  <dcterms:created xsi:type="dcterms:W3CDTF">2025-04-03T20:52:57Z</dcterms:created>
  <dcterms:modified xsi:type="dcterms:W3CDTF">2025-04-04T05:30:50Z</dcterms:modified>
</cp:coreProperties>
</file>